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Fredoka One"/>
      <p:regular r:id="rId22"/>
    </p:embeddedFont>
    <p:embeddedFont>
      <p:font typeface="Barlow Condensed SemiBold"/>
      <p:regular r:id="rId23"/>
      <p:bold r:id="rId24"/>
      <p:italic r:id="rId25"/>
      <p:boldItalic r:id="rId26"/>
    </p:embeddedFont>
    <p:embeddedFont>
      <p:font typeface="Barlow Condensed Medium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Arvo"/>
      <p:regular r:id="rId35"/>
      <p:bold r:id="rId36"/>
      <p:italic r:id="rId37"/>
      <p:boldItalic r:id="rId38"/>
    </p:embeddedFont>
    <p:embeddedFont>
      <p:font typeface="Barlow Condensed"/>
      <p:regular r:id="rId39"/>
      <p:bold r:id="rId40"/>
      <p:italic r:id="rId41"/>
      <p:boldItalic r:id="rId42"/>
    </p:embeddedFont>
    <p:embeddedFont>
      <p:font typeface="Fira Sans Extra Condensed Medium"/>
      <p:regular r:id="rId43"/>
      <p:bold r:id="rId44"/>
      <p:italic r:id="rId45"/>
      <p:boldItalic r:id="rId46"/>
    </p:embeddedFont>
    <p:embeddedFont>
      <p:font typeface="Comfortaa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1E0D42-6BA1-4030-A424-3F3FACCE6248}">
  <a:tblStyle styleId="{3C1E0D42-6BA1-4030-A424-3F3FACCE62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Condensed-bold.fntdata"/><Relationship Id="rId20" Type="http://schemas.openxmlformats.org/officeDocument/2006/relationships/slide" Target="slides/slide15.xml"/><Relationship Id="rId42" Type="http://schemas.openxmlformats.org/officeDocument/2006/relationships/font" Target="fonts/BarlowCondensed-boldItalic.fntdata"/><Relationship Id="rId41" Type="http://schemas.openxmlformats.org/officeDocument/2006/relationships/font" Target="fonts/BarlowCondensed-italic.fntdata"/><Relationship Id="rId22" Type="http://schemas.openxmlformats.org/officeDocument/2006/relationships/font" Target="fonts/FredokaOne-regular.fntdata"/><Relationship Id="rId44" Type="http://schemas.openxmlformats.org/officeDocument/2006/relationships/font" Target="fonts/FiraSansExtraCondensedMedium-bold.fntdata"/><Relationship Id="rId21" Type="http://schemas.openxmlformats.org/officeDocument/2006/relationships/slide" Target="slides/slide16.xml"/><Relationship Id="rId43" Type="http://schemas.openxmlformats.org/officeDocument/2006/relationships/font" Target="fonts/FiraSansExtraCondensedMedium-regular.fntdata"/><Relationship Id="rId24" Type="http://schemas.openxmlformats.org/officeDocument/2006/relationships/font" Target="fonts/BarlowCondensedSemiBold-bold.fntdata"/><Relationship Id="rId46" Type="http://schemas.openxmlformats.org/officeDocument/2006/relationships/font" Target="fonts/FiraSansExtraCondensedMedium-boldItalic.fntdata"/><Relationship Id="rId23" Type="http://schemas.openxmlformats.org/officeDocument/2006/relationships/font" Target="fonts/BarlowCondensedSemiBold-regular.fntdata"/><Relationship Id="rId45" Type="http://schemas.openxmlformats.org/officeDocument/2006/relationships/font" Target="fonts/FiraSansExtraCondensed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CondensedSemiBold-boldItalic.fntdata"/><Relationship Id="rId48" Type="http://schemas.openxmlformats.org/officeDocument/2006/relationships/font" Target="fonts/Comfortaa-bold.fntdata"/><Relationship Id="rId25" Type="http://schemas.openxmlformats.org/officeDocument/2006/relationships/font" Target="fonts/BarlowCondensedSemiBold-italic.fntdata"/><Relationship Id="rId47" Type="http://schemas.openxmlformats.org/officeDocument/2006/relationships/font" Target="fonts/Comfortaa-regular.fntdata"/><Relationship Id="rId28" Type="http://schemas.openxmlformats.org/officeDocument/2006/relationships/font" Target="fonts/BarlowCondensedMedium-bold.fntdata"/><Relationship Id="rId27" Type="http://schemas.openxmlformats.org/officeDocument/2006/relationships/font" Target="fonts/BarlowCondensed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BarlowCondensedMedium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Arvo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Arvo-italic.fntdata"/><Relationship Id="rId14" Type="http://schemas.openxmlformats.org/officeDocument/2006/relationships/slide" Target="slides/slide9.xml"/><Relationship Id="rId36" Type="http://schemas.openxmlformats.org/officeDocument/2006/relationships/font" Target="fonts/Arvo-bold.fntdata"/><Relationship Id="rId17" Type="http://schemas.openxmlformats.org/officeDocument/2006/relationships/slide" Target="slides/slide12.xml"/><Relationship Id="rId39" Type="http://schemas.openxmlformats.org/officeDocument/2006/relationships/font" Target="fonts/BarlowCondensed-regular.fntdata"/><Relationship Id="rId16" Type="http://schemas.openxmlformats.org/officeDocument/2006/relationships/slide" Target="slides/slide11.xml"/><Relationship Id="rId38" Type="http://schemas.openxmlformats.org/officeDocument/2006/relationships/font" Target="fonts/Arv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b6cddfa57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b6cddfa57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d6a97838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d6a97838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d5ff3bc55f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d5ff3bc55f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d3b35fe44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d3b35fe44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d5ff3bc55f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d5ff3bc55f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de72313c7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de72313c7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b6cddfa575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b6cddfa575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de72313c74_4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de72313c74_4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d6aa06466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d6aa0646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d3b35fe44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d3b35fe44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d6aa06466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d6aa06466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cc8c108c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cc8c108c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acc8c108c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acc8c108c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a8aa86387f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a8aa86387f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cdfa7c78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cdfa7c78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a9cabe841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a9cabe841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OPENING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95512" y="1245627"/>
            <a:ext cx="555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rect b="b" l="l" r="r" t="t"/>
              <a:pathLst>
                <a:path extrusionOk="0" h="31958" w="2752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rect b="b" l="l" r="r" t="t"/>
              <a:pathLst>
                <a:path extrusionOk="0" h="31824" w="27654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rect b="b" l="l" r="r" t="t"/>
              <a:pathLst>
                <a:path extrusionOk="0" h="47802" w="27654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rect b="b" l="l" r="r" t="t"/>
              <a:pathLst>
                <a:path extrusionOk="0" h="31824" w="2752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rect b="b" l="l" r="r" t="t"/>
              <a:pathLst>
                <a:path extrusionOk="0" h="47802" w="27654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rect b="b" l="l" r="r" t="t"/>
              <a:pathLst>
                <a:path extrusionOk="0" h="31824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rect b="b" l="l" r="r" t="t"/>
              <a:pathLst>
                <a:path extrusionOk="0" h="31824" w="2752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rect b="b" l="l" r="r" t="t"/>
              <a:pathLst>
                <a:path extrusionOk="0" h="31958" w="2752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rect b="b" l="l" r="r" t="t"/>
              <a:pathLst>
                <a:path extrusionOk="0" h="31958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rect b="b" l="l" r="r" t="t"/>
              <a:pathLst>
                <a:path extrusionOk="0" h="31823" w="27521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rect b="b" l="l" r="r" t="t"/>
              <a:pathLst>
                <a:path extrusionOk="0" h="31824" w="27521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rect b="b" l="l" r="r" t="t"/>
              <a:pathLst>
                <a:path extrusionOk="0" h="47669" w="27787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rect b="b" l="l" r="r" t="t"/>
              <a:pathLst>
                <a:path extrusionOk="0" h="47669" w="27521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rect b="b" l="l" r="r" t="t"/>
              <a:pathLst>
                <a:path extrusionOk="0" h="9174" w="804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rect b="b" l="l" r="r" t="t"/>
              <a:pathLst>
                <a:path extrusionOk="0" h="31857" w="27521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rect b="b" l="l" r="r" t="t"/>
              <a:pathLst>
                <a:path extrusionOk="0" h="31824" w="55041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rect b="b" l="l" r="r" t="t"/>
              <a:pathLst>
                <a:path extrusionOk="0" h="47802" w="27521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rect b="b" l="l" r="r" t="t"/>
              <a:pathLst>
                <a:path extrusionOk="0" h="31823" w="27521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rect b="b" l="l" r="r" t="t"/>
              <a:pathLst>
                <a:path extrusionOk="0" h="47802" w="55041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rect b="b" l="l" r="r" t="t"/>
              <a:pathLst>
                <a:path extrusionOk="0" h="31958" w="27654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rect b="b" l="l" r="r" t="t"/>
              <a:pathLst>
                <a:path extrusionOk="0" h="31823" w="27654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rect b="b" l="l" r="r" t="t"/>
              <a:pathLst>
                <a:path extrusionOk="0" h="14878" w="1291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rect b="b" l="l" r="r" t="t"/>
              <a:pathLst>
                <a:path extrusionOk="0" h="10175" w="874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rect b="b" l="l" r="r" t="t"/>
              <a:pathLst>
                <a:path extrusionOk="0" h="47669" w="27654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rect b="b" l="l" r="r" t="t"/>
              <a:pathLst>
                <a:path extrusionOk="0" h="31824" w="27654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rect b="b" l="l" r="r" t="t"/>
              <a:pathLst>
                <a:path extrusionOk="0" h="31824" w="27521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rect b="b" l="l" r="r" t="t"/>
              <a:pathLst>
                <a:path extrusionOk="0" h="63647" w="27654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rect b="b" l="l" r="r" t="t"/>
              <a:pathLst>
                <a:path extrusionOk="0" h="31823" w="27654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rect b="b" l="l" r="r" t="t"/>
              <a:pathLst>
                <a:path extrusionOk="0" h="63646" w="27654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rect b="b" l="l" r="r" t="t"/>
              <a:pathLst>
                <a:path extrusionOk="0" h="47802" w="55174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rect b="b" l="l" r="r" t="t"/>
              <a:pathLst>
                <a:path extrusionOk="0" h="31824" w="27654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rect b="b" l="l" r="r" t="t"/>
              <a:pathLst>
                <a:path extrusionOk="0" h="47802" w="27654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rect b="b" l="l" r="r" t="t"/>
              <a:pathLst>
                <a:path extrusionOk="0" h="47802" w="27654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rect b="b" l="l" r="r" t="t"/>
              <a:pathLst>
                <a:path extrusionOk="0" h="47669" w="27787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rect b="b" l="l" r="r" t="t"/>
              <a:pathLst>
                <a:path extrusionOk="0" h="47669" w="27521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rect b="b" l="l" r="r" t="t"/>
              <a:pathLst>
                <a:path extrusionOk="0" h="9174" w="804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rect b="b" l="l" r="r" t="t"/>
              <a:pathLst>
                <a:path extrusionOk="0" h="31857" w="27521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rect b="b" l="l" r="r" t="t"/>
              <a:pathLst>
                <a:path extrusionOk="0" h="31824" w="55041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rect b="b" l="l" r="r" t="t"/>
              <a:pathLst>
                <a:path extrusionOk="0" h="47802" w="27521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rect b="b" l="l" r="r" t="t"/>
              <a:pathLst>
                <a:path extrusionOk="0" h="47802" w="55041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rect b="b" l="l" r="r" t="t"/>
              <a:pathLst>
                <a:path extrusionOk="0" h="14878" w="1291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rect b="b" l="l" r="r" t="t"/>
              <a:pathLst>
                <a:path extrusionOk="0" h="10175" w="874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rect b="b" l="l" r="r" t="t"/>
              <a:pathLst>
                <a:path extrusionOk="0" h="47669" w="27654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rect b="b" l="l" r="r" t="t"/>
              <a:pathLst>
                <a:path extrusionOk="0" h="31824" w="27654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rect b="b" l="l" r="r" t="t"/>
              <a:pathLst>
                <a:path extrusionOk="0" h="63647" w="27654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rect b="b" l="l" r="r" t="t"/>
              <a:pathLst>
                <a:path extrusionOk="0" h="63646" w="27654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rect b="b" l="l" r="r" t="t"/>
              <a:pathLst>
                <a:path extrusionOk="0" h="47802" w="55174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"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ctrTitle"/>
          </p:nvPr>
        </p:nvSpPr>
        <p:spPr>
          <a:xfrm>
            <a:off x="1795512" y="1545452"/>
            <a:ext cx="5553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/>
        </p:txBody>
      </p:sp>
      <p:grpSp>
        <p:nvGrpSpPr>
          <p:cNvPr id="99" name="Google Shape;99;p3"/>
          <p:cNvGrpSpPr/>
          <p:nvPr/>
        </p:nvGrpSpPr>
        <p:grpSpPr>
          <a:xfrm flipH="1">
            <a:off x="-9" y="2397713"/>
            <a:ext cx="2550204" cy="2757917"/>
            <a:chOff x="1384075" y="241450"/>
            <a:chExt cx="4822625" cy="5215425"/>
          </a:xfrm>
        </p:grpSpPr>
        <p:sp>
          <p:nvSpPr>
            <p:cNvPr id="100" name="Google Shape;100;p3"/>
            <p:cNvSpPr/>
            <p:nvPr/>
          </p:nvSpPr>
          <p:spPr>
            <a:xfrm>
              <a:off x="5518700" y="2670675"/>
              <a:ext cx="688000" cy="798950"/>
            </a:xfrm>
            <a:custGeom>
              <a:rect b="b" l="l" r="r" t="t"/>
              <a:pathLst>
                <a:path extrusionOk="0" h="31958" w="2752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827375" y="3070150"/>
              <a:ext cx="691350" cy="795575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827375" y="2670675"/>
              <a:ext cx="691350" cy="798950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27375" y="1479000"/>
              <a:ext cx="691350" cy="795600"/>
            </a:xfrm>
            <a:custGeom>
              <a:rect b="b" l="l" r="r" t="t"/>
              <a:pathLst>
                <a:path extrusionOk="0" h="31824" w="27654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827375" y="1875125"/>
              <a:ext cx="691350" cy="1195050"/>
            </a:xfrm>
            <a:custGeom>
              <a:rect b="b" l="l" r="r" t="t"/>
              <a:pathLst>
                <a:path extrusionOk="0" h="47802" w="27654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518700" y="2274575"/>
              <a:ext cx="688000" cy="795600"/>
            </a:xfrm>
            <a:custGeom>
              <a:rect b="b" l="l" r="r" t="t"/>
              <a:pathLst>
                <a:path extrusionOk="0" h="31824" w="2752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827375" y="3865700"/>
              <a:ext cx="691350" cy="1195050"/>
            </a:xfrm>
            <a:custGeom>
              <a:rect b="b" l="l" r="r" t="t"/>
              <a:pathLst>
                <a:path extrusionOk="0" h="47802" w="27654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830700" y="4661275"/>
              <a:ext cx="688025" cy="795600"/>
            </a:xfrm>
            <a:custGeom>
              <a:rect b="b" l="l" r="r" t="t"/>
              <a:pathLst>
                <a:path extrusionOk="0" h="31824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8700" y="3865700"/>
              <a:ext cx="688000" cy="795600"/>
            </a:xfrm>
            <a:custGeom>
              <a:rect b="b" l="l" r="r" t="t"/>
              <a:pathLst>
                <a:path extrusionOk="0" h="31824" w="2752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518700" y="2670675"/>
              <a:ext cx="688000" cy="798950"/>
            </a:xfrm>
            <a:custGeom>
              <a:rect b="b" l="l" r="r" t="t"/>
              <a:pathLst>
                <a:path extrusionOk="0" h="31958" w="2752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827375" y="3469600"/>
              <a:ext cx="691350" cy="795575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827375" y="3070150"/>
              <a:ext cx="691350" cy="795575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827375" y="2670675"/>
              <a:ext cx="691350" cy="798950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139375" y="2670675"/>
              <a:ext cx="688025" cy="798950"/>
            </a:xfrm>
            <a:custGeom>
              <a:rect b="b" l="l" r="r" t="t"/>
              <a:pathLst>
                <a:path extrusionOk="0" h="31958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139375" y="3070150"/>
              <a:ext cx="688025" cy="795575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827375" y="2670675"/>
              <a:ext cx="691350" cy="798950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451375" y="3070150"/>
              <a:ext cx="688025" cy="795575"/>
            </a:xfrm>
            <a:custGeom>
              <a:rect b="b" l="l" r="r" t="t"/>
              <a:pathLst>
                <a:path extrusionOk="0" h="31823" w="27521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451375" y="2670675"/>
              <a:ext cx="688025" cy="798950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451375" y="1479000"/>
              <a:ext cx="688025" cy="795600"/>
            </a:xfrm>
            <a:custGeom>
              <a:rect b="b" l="l" r="r" t="t"/>
              <a:pathLst>
                <a:path extrusionOk="0" h="31824" w="27521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448050" y="1878450"/>
              <a:ext cx="694675" cy="1191725"/>
            </a:xfrm>
            <a:custGeom>
              <a:rect b="b" l="l" r="r" t="t"/>
              <a:pathLst>
                <a:path extrusionOk="0" h="47669" w="27787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139375" y="1878450"/>
              <a:ext cx="688025" cy="1191725"/>
            </a:xfrm>
            <a:custGeom>
              <a:rect b="b" l="l" r="r" t="t"/>
              <a:pathLst>
                <a:path extrusionOk="0" h="47669" w="27521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382875" y="241450"/>
              <a:ext cx="201000" cy="229350"/>
            </a:xfrm>
            <a:custGeom>
              <a:rect b="b" l="l" r="r" t="t"/>
              <a:pathLst>
                <a:path extrusionOk="0" h="9174" w="804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139375" y="682600"/>
              <a:ext cx="688025" cy="796425"/>
            </a:xfrm>
            <a:custGeom>
              <a:rect b="b" l="l" r="r" t="t"/>
              <a:pathLst>
                <a:path extrusionOk="0" h="31857" w="27521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451375" y="4661275"/>
              <a:ext cx="1376025" cy="795600"/>
            </a:xfrm>
            <a:custGeom>
              <a:rect b="b" l="l" r="r" t="t"/>
              <a:pathLst>
                <a:path extrusionOk="0" h="31824" w="55041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139375" y="3865700"/>
              <a:ext cx="688025" cy="1195050"/>
            </a:xfrm>
            <a:custGeom>
              <a:rect b="b" l="l" r="r" t="t"/>
              <a:pathLst>
                <a:path extrusionOk="0" h="47802" w="27521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139375" y="3469600"/>
              <a:ext cx="688025" cy="795575"/>
            </a:xfrm>
            <a:custGeom>
              <a:rect b="b" l="l" r="r" t="t"/>
              <a:pathLst>
                <a:path extrusionOk="0" h="31823" w="27521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27375" y="3469600"/>
              <a:ext cx="691350" cy="795575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827375" y="2670675"/>
              <a:ext cx="691350" cy="798950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451375" y="3469600"/>
              <a:ext cx="688025" cy="795575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451375" y="2670675"/>
              <a:ext cx="1376025" cy="1195050"/>
            </a:xfrm>
            <a:custGeom>
              <a:rect b="b" l="l" r="r" t="t"/>
              <a:pathLst>
                <a:path extrusionOk="0" h="47802" w="55041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760050" y="2670675"/>
              <a:ext cx="691350" cy="798950"/>
            </a:xfrm>
            <a:custGeom>
              <a:rect b="b" l="l" r="r" t="t"/>
              <a:pathLst>
                <a:path extrusionOk="0" h="31958" w="27654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760050" y="3070150"/>
              <a:ext cx="691350" cy="795575"/>
            </a:xfrm>
            <a:custGeom>
              <a:rect b="b" l="l" r="r" t="t"/>
              <a:pathLst>
                <a:path extrusionOk="0" h="31823" w="27654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451375" y="2670675"/>
              <a:ext cx="688025" cy="798950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072075" y="1479000"/>
              <a:ext cx="688000" cy="795600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967825" y="2486400"/>
              <a:ext cx="322750" cy="371950"/>
            </a:xfrm>
            <a:custGeom>
              <a:rect b="b" l="l" r="r" t="t"/>
              <a:pathLst>
                <a:path extrusionOk="0" h="14878" w="1291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065400" y="1412275"/>
              <a:ext cx="218500" cy="254375"/>
            </a:xfrm>
            <a:custGeom>
              <a:rect b="b" l="l" r="r" t="t"/>
              <a:pathLst>
                <a:path extrusionOk="0" h="10175" w="874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760050" y="1878450"/>
              <a:ext cx="691350" cy="1191725"/>
            </a:xfrm>
            <a:custGeom>
              <a:rect b="b" l="l" r="r" t="t"/>
              <a:pathLst>
                <a:path extrusionOk="0" h="47669" w="27654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760050" y="1479000"/>
              <a:ext cx="691350" cy="795600"/>
            </a:xfrm>
            <a:custGeom>
              <a:rect b="b" l="l" r="r" t="t"/>
              <a:pathLst>
                <a:path extrusionOk="0" h="31824" w="27654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072075" y="3865700"/>
              <a:ext cx="688000" cy="795600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384075" y="4661275"/>
              <a:ext cx="688025" cy="795600"/>
            </a:xfrm>
            <a:custGeom>
              <a:rect b="b" l="l" r="r" t="t"/>
              <a:pathLst>
                <a:path extrusionOk="0" h="31824" w="27521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2760050" y="3865700"/>
              <a:ext cx="691350" cy="1591175"/>
            </a:xfrm>
            <a:custGeom>
              <a:rect b="b" l="l" r="r" t="t"/>
              <a:pathLst>
                <a:path extrusionOk="0" h="63647" w="27654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2760050" y="3469600"/>
              <a:ext cx="691350" cy="795575"/>
            </a:xfrm>
            <a:custGeom>
              <a:rect b="b" l="l" r="r" t="t"/>
              <a:pathLst>
                <a:path extrusionOk="0" h="31823" w="27654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448050" y="3469600"/>
              <a:ext cx="691350" cy="1591150"/>
            </a:xfrm>
            <a:custGeom>
              <a:rect b="b" l="l" r="r" t="t"/>
              <a:pathLst>
                <a:path extrusionOk="0" h="63646" w="27654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760050" y="2670675"/>
              <a:ext cx="1379350" cy="1195050"/>
            </a:xfrm>
            <a:custGeom>
              <a:rect b="b" l="l" r="r" t="t"/>
              <a:pathLst>
                <a:path extrusionOk="0" h="47802" w="55174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" name="Google Shape;144;p3"/>
          <p:cNvGrpSpPr/>
          <p:nvPr/>
        </p:nvGrpSpPr>
        <p:grpSpPr>
          <a:xfrm flipH="1">
            <a:off x="6278928" y="-258568"/>
            <a:ext cx="2865062" cy="3613974"/>
            <a:chOff x="-26858" y="-227337"/>
            <a:chExt cx="2186403" cy="2757917"/>
          </a:xfrm>
        </p:grpSpPr>
        <p:sp>
          <p:nvSpPr>
            <p:cNvPr id="145" name="Google Shape;145;p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rect b="b" l="l" r="r" t="t"/>
              <a:pathLst>
                <a:path extrusionOk="0" h="31824" w="27654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rect b="b" l="l" r="r" t="t"/>
              <a:pathLst>
                <a:path extrusionOk="0" h="47802" w="27654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rect b="b" l="l" r="r" t="t"/>
              <a:pathLst>
                <a:path extrusionOk="0" h="47802" w="27654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rect b="b" l="l" r="r" t="t"/>
              <a:pathLst>
                <a:path extrusionOk="0" h="47669" w="27787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rect b="b" l="l" r="r" t="t"/>
              <a:pathLst>
                <a:path extrusionOk="0" h="47669" w="27521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rect b="b" l="l" r="r" t="t"/>
              <a:pathLst>
                <a:path extrusionOk="0" h="9174" w="804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rect b="b" l="l" r="r" t="t"/>
              <a:pathLst>
                <a:path extrusionOk="0" h="31857" w="27521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rect b="b" l="l" r="r" t="t"/>
              <a:pathLst>
                <a:path extrusionOk="0" h="31824" w="55041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rect b="b" l="l" r="r" t="t"/>
              <a:pathLst>
                <a:path extrusionOk="0" h="47802" w="27521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rect b="b" l="l" r="r" t="t"/>
              <a:pathLst>
                <a:path extrusionOk="0" h="47802" w="55041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rect b="b" l="l" r="r" t="t"/>
              <a:pathLst>
                <a:path extrusionOk="0" h="14878" w="1291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rect b="b" l="l" r="r" t="t"/>
              <a:pathLst>
                <a:path extrusionOk="0" h="10175" w="874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rect b="b" l="l" r="r" t="t"/>
              <a:pathLst>
                <a:path extrusionOk="0" h="47669" w="27654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rect b="b" l="l" r="r" t="t"/>
              <a:pathLst>
                <a:path extrusionOk="0" h="31824" w="27654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rect b="b" l="l" r="r" t="t"/>
              <a:pathLst>
                <a:path extrusionOk="0" h="63647" w="27654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rect b="b" l="l" r="r" t="t"/>
              <a:pathLst>
                <a:path extrusionOk="0" h="63646" w="27654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rect b="b" l="l" r="r" t="t"/>
              <a:pathLst>
                <a:path extrusionOk="0" h="47802" w="55174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4"/>
          <p:cNvGrpSpPr/>
          <p:nvPr/>
        </p:nvGrpSpPr>
        <p:grpSpPr>
          <a:xfrm>
            <a:off x="6396261" y="-26651"/>
            <a:ext cx="2761414" cy="1094590"/>
            <a:chOff x="5543377" y="-26648"/>
            <a:chExt cx="3613943" cy="1432521"/>
          </a:xfrm>
        </p:grpSpPr>
        <p:sp>
          <p:nvSpPr>
            <p:cNvPr id="187" name="Google Shape;187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rect b="b" l="l" r="r" t="t"/>
              <a:pathLst>
                <a:path extrusionOk="0" h="31824" w="27654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rect b="b" l="l" r="r" t="t"/>
              <a:pathLst>
                <a:path extrusionOk="0" h="47802" w="27654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rect b="b" l="l" r="r" t="t"/>
              <a:pathLst>
                <a:path extrusionOk="0" h="47802" w="27654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rect b="b" l="l" r="r" t="t"/>
              <a:pathLst>
                <a:path extrusionOk="0" h="31824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rect b="b" l="l" r="r" t="t"/>
              <a:pathLst>
                <a:path extrusionOk="0" h="31958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rect b="b" l="l" r="r" t="t"/>
              <a:pathLst>
                <a:path extrusionOk="0" h="47669" w="27521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rect b="b" l="l" r="r" t="t"/>
              <a:pathLst>
                <a:path extrusionOk="0" h="9174" w="804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rect b="b" l="l" r="r" t="t"/>
              <a:pathLst>
                <a:path extrusionOk="0" h="31857" w="27521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rect b="b" l="l" r="r" t="t"/>
              <a:pathLst>
                <a:path extrusionOk="0" h="31824" w="55041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rect b="b" l="l" r="r" t="t"/>
              <a:pathLst>
                <a:path extrusionOk="0" h="47802" w="27521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rect b="b" l="l" r="r" t="t"/>
              <a:pathLst>
                <a:path extrusionOk="0" h="31823" w="27521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rect b="b" l="l" r="r" t="t"/>
              <a:pathLst>
                <a:path extrusionOk="0" h="47802" w="55041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-413096" y="3658798"/>
            <a:ext cx="2192144" cy="1495178"/>
            <a:chOff x="-293170" y="3658798"/>
            <a:chExt cx="2192144" cy="1495178"/>
          </a:xfrm>
        </p:grpSpPr>
        <p:sp>
          <p:nvSpPr>
            <p:cNvPr id="209" name="Google Shape;209;p4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rect b="b" l="l" r="r" t="t"/>
              <a:pathLst>
                <a:path extrusionOk="0" h="31823" w="27521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rect b="b" l="l" r="r" t="t"/>
              <a:pathLst>
                <a:path extrusionOk="0" h="31824" w="27521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rect b="b" l="l" r="r" t="t"/>
              <a:pathLst>
                <a:path extrusionOk="0" h="47669" w="27787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rect b="b" l="l" r="r" t="t"/>
              <a:pathLst>
                <a:path extrusionOk="0" h="31958" w="27654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rect b="b" l="l" r="r" t="t"/>
              <a:pathLst>
                <a:path extrusionOk="0" h="31823" w="27654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rect b="b" l="l" r="r" t="t"/>
              <a:pathLst>
                <a:path extrusionOk="0" h="14878" w="1291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rect b="b" l="l" r="r" t="t"/>
              <a:pathLst>
                <a:path extrusionOk="0" h="10175" w="874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rect b="b" l="l" r="r" t="t"/>
              <a:pathLst>
                <a:path extrusionOk="0" h="47669" w="27654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rect b="b" l="l" r="r" t="t"/>
              <a:pathLst>
                <a:path extrusionOk="0" h="31824" w="27654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rect b="b" l="l" r="r" t="t"/>
              <a:pathLst>
                <a:path extrusionOk="0" h="31824" w="27521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rect b="b" l="l" r="r" t="t"/>
              <a:pathLst>
                <a:path extrusionOk="0" h="63647" w="27654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rect b="b" l="l" r="r" t="t"/>
              <a:pathLst>
                <a:path extrusionOk="0" h="31823" w="27654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rect b="b" l="l" r="r" t="t"/>
              <a:pathLst>
                <a:path extrusionOk="0" h="63646" w="27654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rect b="b" l="l" r="r" t="t"/>
              <a:pathLst>
                <a:path extrusionOk="0" h="47802" w="55174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4"/>
          <p:cNvSpPr txBox="1"/>
          <p:nvPr>
            <p:ph type="ctrTitle"/>
          </p:nvPr>
        </p:nvSpPr>
        <p:spPr>
          <a:xfrm>
            <a:off x="4155425" y="2054338"/>
            <a:ext cx="6807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228" name="Google Shape;228;p4"/>
          <p:cNvSpPr txBox="1"/>
          <p:nvPr>
            <p:ph hasCustomPrompt="1" idx="2" type="title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4"/>
          <p:cNvSpPr txBox="1"/>
          <p:nvPr>
            <p:ph idx="3" type="ctrTitle"/>
          </p:nvPr>
        </p:nvSpPr>
        <p:spPr>
          <a:xfrm>
            <a:off x="4155425" y="2719588"/>
            <a:ext cx="6807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230" name="Google Shape;230;p4"/>
          <p:cNvSpPr txBox="1"/>
          <p:nvPr>
            <p:ph hasCustomPrompt="1" idx="4" type="title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4"/>
          <p:cNvSpPr txBox="1"/>
          <p:nvPr>
            <p:ph idx="5" type="ctrTitle"/>
          </p:nvPr>
        </p:nvSpPr>
        <p:spPr>
          <a:xfrm>
            <a:off x="4155425" y="3384838"/>
            <a:ext cx="6807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232" name="Google Shape;232;p4"/>
          <p:cNvSpPr txBox="1"/>
          <p:nvPr>
            <p:ph hasCustomPrompt="1" idx="6" type="title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4"/>
          <p:cNvSpPr txBox="1"/>
          <p:nvPr>
            <p:ph idx="7" type="ctrTitle"/>
          </p:nvPr>
        </p:nvSpPr>
        <p:spPr>
          <a:xfrm>
            <a:off x="4155425" y="4050088"/>
            <a:ext cx="6807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234" name="Google Shape;234;p4"/>
          <p:cNvSpPr txBox="1"/>
          <p:nvPr>
            <p:ph hasCustomPrompt="1" idx="8" type="title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35" name="Google Shape;235;p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4"/>
          <p:cNvSpPr txBox="1"/>
          <p:nvPr>
            <p:ph idx="9" type="ctrTitle"/>
          </p:nvPr>
        </p:nvSpPr>
        <p:spPr>
          <a:xfrm>
            <a:off x="4155425" y="1272250"/>
            <a:ext cx="2737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5"/>
          <p:cNvGrpSpPr/>
          <p:nvPr/>
        </p:nvGrpSpPr>
        <p:grpSpPr>
          <a:xfrm flipH="1" rot="10800000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239" name="Google Shape;239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rect b="b" l="l" r="r" t="t"/>
              <a:pathLst>
                <a:path extrusionOk="0" h="31824" w="27654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rect b="b" l="l" r="r" t="t"/>
              <a:pathLst>
                <a:path extrusionOk="0" h="47802" w="27654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rect b="b" l="l" r="r" t="t"/>
              <a:pathLst>
                <a:path extrusionOk="0" h="47802" w="27654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rect b="b" l="l" r="r" t="t"/>
              <a:pathLst>
                <a:path extrusionOk="0" h="31824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rect b="b" l="l" r="r" t="t"/>
              <a:pathLst>
                <a:path extrusionOk="0" h="31958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rect b="b" l="l" r="r" t="t"/>
              <a:pathLst>
                <a:path extrusionOk="0" h="47669" w="27521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rect b="b" l="l" r="r" t="t"/>
              <a:pathLst>
                <a:path extrusionOk="0" h="9174" w="804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rect b="b" l="l" r="r" t="t"/>
              <a:pathLst>
                <a:path extrusionOk="0" h="31857" w="27521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rect b="b" l="l" r="r" t="t"/>
              <a:pathLst>
                <a:path extrusionOk="0" h="31824" w="55041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rect b="b" l="l" r="r" t="t"/>
              <a:pathLst>
                <a:path extrusionOk="0" h="47802" w="27521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rect b="b" l="l" r="r" t="t"/>
              <a:pathLst>
                <a:path extrusionOk="0" h="31823" w="27521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rect b="b" l="l" r="r" t="t"/>
              <a:pathLst>
                <a:path extrusionOk="0" h="47802" w="55041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 flipH="1" rot="10800000">
            <a:off x="-413096" y="-26651"/>
            <a:ext cx="2192144" cy="1495178"/>
            <a:chOff x="-293170" y="3658798"/>
            <a:chExt cx="2192144" cy="1495178"/>
          </a:xfrm>
        </p:grpSpPr>
        <p:sp>
          <p:nvSpPr>
            <p:cNvPr id="261" name="Google Shape;261;p5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rect b="b" l="l" r="r" t="t"/>
              <a:pathLst>
                <a:path extrusionOk="0" h="31823" w="27521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rect b="b" l="l" r="r" t="t"/>
              <a:pathLst>
                <a:path extrusionOk="0" h="31824" w="27521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rect b="b" l="l" r="r" t="t"/>
              <a:pathLst>
                <a:path extrusionOk="0" h="47669" w="27787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rect b="b" l="l" r="r" t="t"/>
              <a:pathLst>
                <a:path extrusionOk="0" h="31958" w="27654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rect b="b" l="l" r="r" t="t"/>
              <a:pathLst>
                <a:path extrusionOk="0" h="31823" w="27654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rect b="b" l="l" r="r" t="t"/>
              <a:pathLst>
                <a:path extrusionOk="0" h="14878" w="1291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rect b="b" l="l" r="r" t="t"/>
              <a:pathLst>
                <a:path extrusionOk="0" h="10175" w="874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rect b="b" l="l" r="r" t="t"/>
              <a:pathLst>
                <a:path extrusionOk="0" h="47669" w="27654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rect b="b" l="l" r="r" t="t"/>
              <a:pathLst>
                <a:path extrusionOk="0" h="31824" w="27654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rect b="b" l="l" r="r" t="t"/>
              <a:pathLst>
                <a:path extrusionOk="0" h="31824" w="27521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rect b="b" l="l" r="r" t="t"/>
              <a:pathLst>
                <a:path extrusionOk="0" h="63647" w="27654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rect b="b" l="l" r="r" t="t"/>
              <a:pathLst>
                <a:path extrusionOk="0" h="31823" w="27654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rect b="b" l="l" r="r" t="t"/>
              <a:pathLst>
                <a:path extrusionOk="0" h="63646" w="27654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rect b="b" l="l" r="r" t="t"/>
              <a:pathLst>
                <a:path extrusionOk="0" h="47802" w="55174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" name="Google Shape;279;p5"/>
          <p:cNvSpPr txBox="1"/>
          <p:nvPr>
            <p:ph type="ctrTitle"/>
          </p:nvPr>
        </p:nvSpPr>
        <p:spPr>
          <a:xfrm>
            <a:off x="4308049" y="2067485"/>
            <a:ext cx="329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0" name="Google Shape;280;p5"/>
          <p:cNvSpPr txBox="1"/>
          <p:nvPr>
            <p:ph idx="1" type="subTitle"/>
          </p:nvPr>
        </p:nvSpPr>
        <p:spPr>
          <a:xfrm>
            <a:off x="1868250" y="2708213"/>
            <a:ext cx="40203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81" name="Google Shape;281;p5"/>
          <p:cNvCxnSpPr/>
          <p:nvPr/>
        </p:nvCxnSpPr>
        <p:spPr>
          <a:xfrm>
            <a:off x="5123700" y="2607238"/>
            <a:ext cx="40203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CUSTOM_2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6"/>
          <p:cNvGrpSpPr/>
          <p:nvPr/>
        </p:nvGrpSpPr>
        <p:grpSpPr>
          <a:xfrm rot="10800000">
            <a:off x="11" y="4059387"/>
            <a:ext cx="2761414" cy="1094590"/>
            <a:chOff x="5543377" y="-26648"/>
            <a:chExt cx="3613943" cy="1432521"/>
          </a:xfrm>
        </p:grpSpPr>
        <p:sp>
          <p:nvSpPr>
            <p:cNvPr id="284" name="Google Shape;284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rect b="b" l="l" r="r" t="t"/>
              <a:pathLst>
                <a:path extrusionOk="0" h="31824" w="27654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rect b="b" l="l" r="r" t="t"/>
              <a:pathLst>
                <a:path extrusionOk="0" h="47802" w="27654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rect b="b" l="l" r="r" t="t"/>
              <a:pathLst>
                <a:path extrusionOk="0" h="47802" w="27654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rect b="b" l="l" r="r" t="t"/>
              <a:pathLst>
                <a:path extrusionOk="0" h="31824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rect b="b" l="l" r="r" t="t"/>
              <a:pathLst>
                <a:path extrusionOk="0" h="31958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rect b="b" l="l" r="r" t="t"/>
              <a:pathLst>
                <a:path extrusionOk="0" h="47669" w="27521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rect b="b" l="l" r="r" t="t"/>
              <a:pathLst>
                <a:path extrusionOk="0" h="9174" w="804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rect b="b" l="l" r="r" t="t"/>
              <a:pathLst>
                <a:path extrusionOk="0" h="31857" w="27521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rect b="b" l="l" r="r" t="t"/>
              <a:pathLst>
                <a:path extrusionOk="0" h="31824" w="55041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rect b="b" l="l" r="r" t="t"/>
              <a:pathLst>
                <a:path extrusionOk="0" h="47802" w="27521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rect b="b" l="l" r="r" t="t"/>
              <a:pathLst>
                <a:path extrusionOk="0" h="31823" w="27521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rect b="b" l="l" r="r" t="t"/>
              <a:pathLst>
                <a:path extrusionOk="0" h="47802" w="55041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" name="Google Shape;305;p6"/>
          <p:cNvSpPr txBox="1"/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306" name="Google Shape;306;p6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2">
  <p:cSld name="CUSTOM_2_1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/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309" name="Google Shape;309;p7"/>
          <p:cNvCxnSpPr/>
          <p:nvPr/>
        </p:nvCxnSpPr>
        <p:spPr>
          <a:xfrm>
            <a:off x="498026" y="-1604650"/>
            <a:ext cx="0" cy="26649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10" name="Google Shape;310;p7"/>
          <p:cNvGrpSpPr/>
          <p:nvPr/>
        </p:nvGrpSpPr>
        <p:grpSpPr>
          <a:xfrm flipH="1" rot="10800000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311" name="Google Shape;311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rect b="b" l="l" r="r" t="t"/>
              <a:pathLst>
                <a:path extrusionOk="0" h="31824" w="27654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rect b="b" l="l" r="r" t="t"/>
              <a:pathLst>
                <a:path extrusionOk="0" h="47802" w="27654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rect b="b" l="l" r="r" t="t"/>
              <a:pathLst>
                <a:path extrusionOk="0" h="47802" w="27654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rect b="b" l="l" r="r" t="t"/>
              <a:pathLst>
                <a:path extrusionOk="0" h="31824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rect b="b" l="l" r="r" t="t"/>
              <a:pathLst>
                <a:path extrusionOk="0" h="31958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rect b="b" l="l" r="r" t="t"/>
              <a:pathLst>
                <a:path extrusionOk="0" h="47669" w="27521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rect b="b" l="l" r="r" t="t"/>
              <a:pathLst>
                <a:path extrusionOk="0" h="9174" w="804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rect b="b" l="l" r="r" t="t"/>
              <a:pathLst>
                <a:path extrusionOk="0" h="31857" w="27521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rect b="b" l="l" r="r" t="t"/>
              <a:pathLst>
                <a:path extrusionOk="0" h="31824" w="55041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rect b="b" l="l" r="r" t="t"/>
              <a:pathLst>
                <a:path extrusionOk="0" h="47802" w="27521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rect b="b" l="l" r="r" t="t"/>
              <a:pathLst>
                <a:path extrusionOk="0" h="31823" w="27521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rect b="b" l="l" r="r" t="t"/>
              <a:pathLst>
                <a:path extrusionOk="0" h="47802" w="55041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CUSTOM_3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5" Type="http://schemas.openxmlformats.org/officeDocument/2006/relationships/image" Target="../media/image32.png"/><Relationship Id="rId6" Type="http://schemas.openxmlformats.org/officeDocument/2006/relationships/image" Target="../media/image26.png"/><Relationship Id="rId7" Type="http://schemas.openxmlformats.org/officeDocument/2006/relationships/image" Target="../media/image28.png"/><Relationship Id="rId8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linkedin.com/company/yuffi/about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4.png"/><Relationship Id="rId6" Type="http://schemas.openxmlformats.org/officeDocument/2006/relationships/image" Target="../media/image33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"/>
          <p:cNvSpPr txBox="1"/>
          <p:nvPr/>
        </p:nvSpPr>
        <p:spPr>
          <a:xfrm>
            <a:off x="1167175" y="3334963"/>
            <a:ext cx="27732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>
                <a:solidFill>
                  <a:srgbClr val="634CFF"/>
                </a:solidFill>
                <a:latin typeface="Fredoka One"/>
                <a:ea typeface="Fredoka One"/>
                <a:cs typeface="Fredoka One"/>
                <a:sym typeface="Fredoka One"/>
              </a:rPr>
              <a:t>Yuffi</a:t>
            </a:r>
            <a:endParaRPr sz="8000">
              <a:solidFill>
                <a:srgbClr val="634CFF"/>
              </a:solidFill>
            </a:endParaRPr>
          </a:p>
        </p:txBody>
      </p:sp>
      <p:pic>
        <p:nvPicPr>
          <p:cNvPr id="338" name="Google Shape;33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375" y="868637"/>
            <a:ext cx="2274775" cy="22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9"/>
          <p:cNvPicPr preferRelativeResize="0"/>
          <p:nvPr/>
        </p:nvPicPr>
        <p:blipFill rotWithShape="1">
          <a:blip r:embed="rId4">
            <a:alphaModFix/>
          </a:blip>
          <a:srcRect b="0" l="31274" r="32376" t="0"/>
          <a:stretch/>
        </p:blipFill>
        <p:spPr>
          <a:xfrm>
            <a:off x="5098600" y="232301"/>
            <a:ext cx="3021950" cy="46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8"/>
          <p:cNvSpPr txBox="1"/>
          <p:nvPr/>
        </p:nvSpPr>
        <p:spPr>
          <a:xfrm>
            <a:off x="361950" y="1085050"/>
            <a:ext cx="84201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➔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Won </a:t>
            </a:r>
            <a:r>
              <a:rPr b="1"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r>
              <a:rPr b="1"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€+ </a:t>
            </a: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worth of prizes and investments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➔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Created </a:t>
            </a:r>
            <a:r>
              <a:rPr b="1"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MVP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➔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Got R-Keeper system’s API and documentation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➔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Contacted with potential clients</a:t>
            </a: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(Amber food, Delano networks)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➔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Total of </a:t>
            </a:r>
            <a:r>
              <a:rPr b="1"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r>
              <a:rPr b="1"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consultations with external partners</a:t>
            </a: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(SEB, LiMA, Versli Lietuva, …)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5" name="Google Shape;4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6930" y="2970725"/>
            <a:ext cx="3673570" cy="2096901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8"/>
          <p:cNvSpPr txBox="1"/>
          <p:nvPr>
            <p:ph type="ctrTitle"/>
          </p:nvPr>
        </p:nvSpPr>
        <p:spPr>
          <a:xfrm>
            <a:off x="266500" y="382575"/>
            <a:ext cx="8095500" cy="66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/>
              <a:t>Achievements</a:t>
            </a:r>
            <a:endParaRPr sz="5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/>
          <p:nvPr/>
        </p:nvSpPr>
        <p:spPr>
          <a:xfrm>
            <a:off x="266500" y="1394100"/>
            <a:ext cx="334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(Restaurants):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AutoNum type="arabicPeriod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Direct communication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Social media (LinkedIn, etc.)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„Cold calling“ centers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19"/>
          <p:cNvSpPr txBox="1"/>
          <p:nvPr/>
        </p:nvSpPr>
        <p:spPr>
          <a:xfrm>
            <a:off x="3761725" y="1394088"/>
            <a:ext cx="3537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(Restaurant customers):</a:t>
            </a:r>
            <a:br>
              <a:rPr b="1"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AutoNum type="arabicPeriod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Social media (</a:t>
            </a:r>
            <a:r>
              <a:rPr i="1"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location &amp; interest based marketing</a:t>
            </a: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AutoNum type="arabicPeriod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Influencers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AutoNum type="arabicPeriod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Information stands on tables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AutoNum type="arabicPeriod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Internal ways of restaurant advertising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3" name="Google Shape;4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7225" y="2910850"/>
            <a:ext cx="2538201" cy="214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9"/>
          <p:cNvSpPr txBox="1"/>
          <p:nvPr>
            <p:ph type="ctrTitle"/>
          </p:nvPr>
        </p:nvSpPr>
        <p:spPr>
          <a:xfrm>
            <a:off x="266500" y="382575"/>
            <a:ext cx="8095500" cy="66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/>
              <a:t>Advertising - 2 campaigns</a:t>
            </a:r>
            <a:endParaRPr sz="3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75" y="65500"/>
            <a:ext cx="2506250" cy="501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8875" y="65513"/>
            <a:ext cx="2506250" cy="501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6775" y="62825"/>
            <a:ext cx="2506250" cy="50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002" y="3162500"/>
            <a:ext cx="2692647" cy="188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1"/>
          <p:cNvSpPr txBox="1"/>
          <p:nvPr/>
        </p:nvSpPr>
        <p:spPr>
          <a:xfrm>
            <a:off x="4171375" y="1409125"/>
            <a:ext cx="3543000" cy="24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Perspectives: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Patent the idea &amp; trademark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Team expansion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Search for investments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Expansion into foreign markets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p21"/>
          <p:cNvSpPr txBox="1"/>
          <p:nvPr/>
        </p:nvSpPr>
        <p:spPr>
          <a:xfrm>
            <a:off x="473150" y="1409125"/>
            <a:ext cx="3434100" cy="27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New features: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Track order progress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Order food without being in a restaurant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Leave tips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" name="Google Shape;479;p21"/>
          <p:cNvSpPr txBox="1"/>
          <p:nvPr>
            <p:ph type="ctrTitle"/>
          </p:nvPr>
        </p:nvSpPr>
        <p:spPr>
          <a:xfrm>
            <a:off x="243650" y="496650"/>
            <a:ext cx="8095500" cy="66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/>
              <a:t>Future </a:t>
            </a:r>
            <a:endParaRPr sz="5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2"/>
          <p:cNvSpPr/>
          <p:nvPr/>
        </p:nvSpPr>
        <p:spPr>
          <a:xfrm>
            <a:off x="6073700" y="3782250"/>
            <a:ext cx="3164100" cy="19992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5" name="Google Shape;48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4050" y="3551525"/>
            <a:ext cx="5740500" cy="1442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86" name="Google Shape;48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025" y="1291725"/>
            <a:ext cx="3097200" cy="1616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7" name="Google Shape;487;p22"/>
          <p:cNvSpPr txBox="1"/>
          <p:nvPr>
            <p:ph type="ctrTitle"/>
          </p:nvPr>
        </p:nvSpPr>
        <p:spPr>
          <a:xfrm flipH="1">
            <a:off x="1202850" y="160600"/>
            <a:ext cx="4557300" cy="8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/>
              <a:t>We have potential!</a:t>
            </a:r>
            <a:endParaRPr sz="5000"/>
          </a:p>
        </p:txBody>
      </p:sp>
      <p:pic>
        <p:nvPicPr>
          <p:cNvPr id="488" name="Google Shape;48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9563" y="1464939"/>
            <a:ext cx="1781400" cy="1781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89" name="Google Shape;489;p22"/>
          <p:cNvPicPr preferRelativeResize="0"/>
          <p:nvPr/>
        </p:nvPicPr>
        <p:blipFill rotWithShape="1">
          <a:blip r:embed="rId6">
            <a:alphaModFix/>
          </a:blip>
          <a:srcRect b="22762" l="0" r="0" t="0"/>
          <a:stretch/>
        </p:blipFill>
        <p:spPr>
          <a:xfrm>
            <a:off x="5549325" y="1889212"/>
            <a:ext cx="3316800" cy="1438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90" name="Google Shape;49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4000" y="3154251"/>
            <a:ext cx="2655300" cy="1442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91" name="Google Shape;491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85475" y="160575"/>
            <a:ext cx="2358000" cy="150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92" name="Google Shape;492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02850" y="4210625"/>
            <a:ext cx="1781400" cy="783000"/>
          </a:xfrm>
          <a:prstGeom prst="roundRect">
            <a:avLst>
              <a:gd fmla="val 3255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5169" y="173950"/>
            <a:ext cx="11090" cy="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3"/>
          <p:cNvSpPr txBox="1"/>
          <p:nvPr/>
        </p:nvSpPr>
        <p:spPr>
          <a:xfrm>
            <a:off x="7637750" y="0"/>
            <a:ext cx="150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solidFill>
                  <a:srgbClr val="634CFF"/>
                </a:solidFill>
                <a:latin typeface="Fredoka One"/>
                <a:ea typeface="Fredoka One"/>
                <a:cs typeface="Fredoka One"/>
                <a:sym typeface="Fredoka One"/>
              </a:rPr>
              <a:t>Yuffi</a:t>
            </a:r>
            <a:endParaRPr sz="300"/>
          </a:p>
        </p:txBody>
      </p:sp>
      <p:sp>
        <p:nvSpPr>
          <p:cNvPr id="500" name="Google Shape;500;p23"/>
          <p:cNvSpPr txBox="1"/>
          <p:nvPr/>
        </p:nvSpPr>
        <p:spPr>
          <a:xfrm>
            <a:off x="159400" y="310825"/>
            <a:ext cx="2611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CTO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Mykolas Aškelovičius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p23"/>
          <p:cNvSpPr txBox="1"/>
          <p:nvPr/>
        </p:nvSpPr>
        <p:spPr>
          <a:xfrm>
            <a:off x="2439350" y="0"/>
            <a:ext cx="2185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Benas Volkovas</a:t>
            </a:r>
            <a:endParaRPr/>
          </a:p>
        </p:txBody>
      </p:sp>
      <p:sp>
        <p:nvSpPr>
          <p:cNvPr id="502" name="Google Shape;502;p23"/>
          <p:cNvSpPr txBox="1"/>
          <p:nvPr/>
        </p:nvSpPr>
        <p:spPr>
          <a:xfrm>
            <a:off x="4677700" y="246100"/>
            <a:ext cx="2185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CSO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Vadim Čeremisinov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23"/>
          <p:cNvSpPr txBox="1"/>
          <p:nvPr/>
        </p:nvSpPr>
        <p:spPr>
          <a:xfrm>
            <a:off x="6641775" y="719625"/>
            <a:ext cx="2332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CMO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Ernestas Raudonis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4"/>
          <p:cNvSpPr txBox="1"/>
          <p:nvPr/>
        </p:nvSpPr>
        <p:spPr>
          <a:xfrm>
            <a:off x="5713525" y="3373000"/>
            <a:ext cx="27663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>
                <a:solidFill>
                  <a:srgbClr val="634CFF"/>
                </a:solidFill>
                <a:latin typeface="Fredoka One"/>
                <a:ea typeface="Fredoka One"/>
                <a:cs typeface="Fredoka One"/>
                <a:sym typeface="Fredoka One"/>
              </a:rPr>
              <a:t>Yuffi</a:t>
            </a:r>
            <a:endParaRPr sz="8000">
              <a:solidFill>
                <a:srgbClr val="634CFF"/>
              </a:solidFill>
            </a:endParaRPr>
          </a:p>
        </p:txBody>
      </p:sp>
      <p:sp>
        <p:nvSpPr>
          <p:cNvPr id="509" name="Google Shape;509;p24"/>
          <p:cNvSpPr txBox="1"/>
          <p:nvPr/>
        </p:nvSpPr>
        <p:spPr>
          <a:xfrm>
            <a:off x="765750" y="1477700"/>
            <a:ext cx="4323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 us:   </a:t>
            </a:r>
            <a:r>
              <a:rPr b="1" lang="e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info@yuffi.lt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LinkedIn:       </a:t>
            </a:r>
            <a:r>
              <a:rPr b="1" lang="es">
                <a:solidFill>
                  <a:srgbClr val="43434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linkedin.com/company/yuffi/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Website:        </a:t>
            </a:r>
            <a:r>
              <a:rPr b="1" lang="es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yuffi.lt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0" name="Google Shape;51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3488" y="831200"/>
            <a:ext cx="2266374" cy="226637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4"/>
          <p:cNvSpPr txBox="1"/>
          <p:nvPr/>
        </p:nvSpPr>
        <p:spPr>
          <a:xfrm>
            <a:off x="765750" y="831200"/>
            <a:ext cx="240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Thanks!</a:t>
            </a:r>
            <a:endParaRPr sz="3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512" name="Google Shape;512;p24"/>
          <p:cNvCxnSpPr/>
          <p:nvPr/>
        </p:nvCxnSpPr>
        <p:spPr>
          <a:xfrm>
            <a:off x="765750" y="1477700"/>
            <a:ext cx="4059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13" name="Google Shape;51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152" y="2171225"/>
            <a:ext cx="3113876" cy="267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"/>
          <p:cNvSpPr txBox="1"/>
          <p:nvPr>
            <p:ph type="ctrTitle"/>
          </p:nvPr>
        </p:nvSpPr>
        <p:spPr>
          <a:xfrm flipH="1">
            <a:off x="808750" y="210425"/>
            <a:ext cx="2634600" cy="87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/>
              <a:t>Problems</a:t>
            </a:r>
            <a:endParaRPr sz="5000"/>
          </a:p>
        </p:txBody>
      </p:sp>
      <p:sp>
        <p:nvSpPr>
          <p:cNvPr id="345" name="Google Shape;345;p10"/>
          <p:cNvSpPr txBox="1"/>
          <p:nvPr/>
        </p:nvSpPr>
        <p:spPr>
          <a:xfrm>
            <a:off x="4878075" y="1556750"/>
            <a:ext cx="4124400" cy="21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Restaurants do not know their customers.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Ordering process in the restaurants lasts too long and is not Covid-19 friendly.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6" name="Google Shape;34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75" y="1518250"/>
            <a:ext cx="4597301" cy="32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1"/>
          <p:cNvSpPr txBox="1"/>
          <p:nvPr>
            <p:ph type="ctrTitle"/>
          </p:nvPr>
        </p:nvSpPr>
        <p:spPr>
          <a:xfrm>
            <a:off x="302275" y="172175"/>
            <a:ext cx="8095500" cy="93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/>
              <a:t>Solution</a:t>
            </a:r>
            <a:endParaRPr sz="5000"/>
          </a:p>
        </p:txBody>
      </p:sp>
      <p:sp>
        <p:nvSpPr>
          <p:cNvPr id="352" name="Google Shape;352;p11"/>
          <p:cNvSpPr txBox="1"/>
          <p:nvPr/>
        </p:nvSpPr>
        <p:spPr>
          <a:xfrm>
            <a:off x="574550" y="1797800"/>
            <a:ext cx="3241800" cy="12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Virtual menus for restaurants, which would allow customers to order food using their phones by NFC tags.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3" name="Google Shape;35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450" y="1797800"/>
            <a:ext cx="4650025" cy="31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"/>
          <p:cNvSpPr txBox="1"/>
          <p:nvPr/>
        </p:nvSpPr>
        <p:spPr>
          <a:xfrm>
            <a:off x="5248525" y="335125"/>
            <a:ext cx="31704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User path</a:t>
            </a:r>
            <a:endParaRPr sz="5000">
              <a:solidFill>
                <a:schemeClr val="lt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grpSp>
        <p:nvGrpSpPr>
          <p:cNvPr id="359" name="Google Shape;359;p12"/>
          <p:cNvGrpSpPr/>
          <p:nvPr/>
        </p:nvGrpSpPr>
        <p:grpSpPr>
          <a:xfrm>
            <a:off x="392700" y="1129225"/>
            <a:ext cx="3713725" cy="794113"/>
            <a:chOff x="387650" y="1160838"/>
            <a:chExt cx="3713725" cy="794113"/>
          </a:xfrm>
        </p:grpSpPr>
        <p:sp>
          <p:nvSpPr>
            <p:cNvPr id="360" name="Google Shape;360;p12"/>
            <p:cNvSpPr txBox="1"/>
            <p:nvPr/>
          </p:nvSpPr>
          <p:spPr>
            <a:xfrm>
              <a:off x="387650" y="1160850"/>
              <a:ext cx="2409600" cy="7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Customer sits down and touches the NFC tag with their phone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361" name="Google Shape;361;p12"/>
            <p:cNvGrpSpPr/>
            <p:nvPr/>
          </p:nvGrpSpPr>
          <p:grpSpPr>
            <a:xfrm>
              <a:off x="2940525" y="1160838"/>
              <a:ext cx="1160850" cy="794100"/>
              <a:chOff x="3785975" y="1224863"/>
              <a:chExt cx="1160850" cy="794100"/>
            </a:xfrm>
          </p:grpSpPr>
          <p:cxnSp>
            <p:nvCxnSpPr>
              <p:cNvPr id="362" name="Google Shape;362;p12"/>
              <p:cNvCxnSpPr/>
              <p:nvPr/>
            </p:nvCxnSpPr>
            <p:spPr>
              <a:xfrm flipH="1" rot="10800000">
                <a:off x="3785975" y="1621613"/>
                <a:ext cx="600000" cy="6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434343"/>
                </a:solidFill>
                <a:prstDash val="solid"/>
                <a:round/>
                <a:headEnd len="med" w="med" type="oval"/>
                <a:tailEnd len="med" w="med" type="none"/>
              </a:ln>
            </p:spPr>
          </p:cxnSp>
          <p:sp>
            <p:nvSpPr>
              <p:cNvPr id="363" name="Google Shape;363;p12"/>
              <p:cNvSpPr/>
              <p:nvPr/>
            </p:nvSpPr>
            <p:spPr>
              <a:xfrm>
                <a:off x="4152725" y="1224863"/>
                <a:ext cx="794100" cy="794100"/>
              </a:xfrm>
              <a:prstGeom prst="ellipse">
                <a:avLst/>
              </a:prstGeom>
              <a:solidFill>
                <a:srgbClr val="634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3000">
                    <a:solidFill>
                      <a:srgbClr val="FFFFFF"/>
                    </a:solidFill>
                    <a:latin typeface="Barlow Condensed SemiBold"/>
                    <a:ea typeface="Barlow Condensed SemiBold"/>
                    <a:cs typeface="Barlow Condensed SemiBold"/>
                    <a:sym typeface="Barlow Condensed SemiBold"/>
                  </a:rPr>
                  <a:t>01</a:t>
                </a:r>
                <a:endParaRPr/>
              </a:p>
            </p:txBody>
          </p:sp>
        </p:grpSp>
      </p:grpSp>
      <p:grpSp>
        <p:nvGrpSpPr>
          <p:cNvPr id="364" name="Google Shape;364;p12"/>
          <p:cNvGrpSpPr/>
          <p:nvPr/>
        </p:nvGrpSpPr>
        <p:grpSpPr>
          <a:xfrm>
            <a:off x="338804" y="2162413"/>
            <a:ext cx="3821509" cy="923400"/>
            <a:chOff x="533666" y="2223500"/>
            <a:chExt cx="3821509" cy="923400"/>
          </a:xfrm>
        </p:grpSpPr>
        <p:grpSp>
          <p:nvGrpSpPr>
            <p:cNvPr id="365" name="Google Shape;365;p12"/>
            <p:cNvGrpSpPr/>
            <p:nvPr/>
          </p:nvGrpSpPr>
          <p:grpSpPr>
            <a:xfrm>
              <a:off x="533666" y="2288152"/>
              <a:ext cx="1194111" cy="794100"/>
              <a:chOff x="468004" y="2288152"/>
              <a:chExt cx="1194111" cy="794100"/>
            </a:xfrm>
          </p:grpSpPr>
          <p:cxnSp>
            <p:nvCxnSpPr>
              <p:cNvPr id="366" name="Google Shape;366;p12"/>
              <p:cNvCxnSpPr/>
              <p:nvPr/>
            </p:nvCxnSpPr>
            <p:spPr>
              <a:xfrm flipH="1" rot="10800000">
                <a:off x="1053115" y="2684902"/>
                <a:ext cx="609000" cy="6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sp>
            <p:nvSpPr>
              <p:cNvPr id="367" name="Google Shape;367;p12"/>
              <p:cNvSpPr/>
              <p:nvPr/>
            </p:nvSpPr>
            <p:spPr>
              <a:xfrm>
                <a:off x="468004" y="2288152"/>
                <a:ext cx="814500" cy="794100"/>
              </a:xfrm>
              <a:prstGeom prst="ellipse">
                <a:avLst/>
              </a:prstGeom>
              <a:solidFill>
                <a:srgbClr val="634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3000">
                    <a:solidFill>
                      <a:srgbClr val="FFFFFF"/>
                    </a:solidFill>
                    <a:latin typeface="Barlow Condensed SemiBold"/>
                    <a:ea typeface="Barlow Condensed SemiBold"/>
                    <a:cs typeface="Barlow Condensed SemiBold"/>
                    <a:sym typeface="Barlow Condensed SemiBold"/>
                  </a:rPr>
                  <a:t>02</a:t>
                </a:r>
                <a:endParaRPr/>
              </a:p>
            </p:txBody>
          </p:sp>
        </p:grpSp>
        <p:sp>
          <p:nvSpPr>
            <p:cNvPr id="368" name="Google Shape;368;p12"/>
            <p:cNvSpPr txBox="1"/>
            <p:nvPr/>
          </p:nvSpPr>
          <p:spPr>
            <a:xfrm>
              <a:off x="1880175" y="2223500"/>
              <a:ext cx="2475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</a:t>
              </a:r>
              <a:r>
                <a:rPr lang="es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irtual menu opens up in</a:t>
              </a:r>
              <a:r>
                <a:rPr lang="es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the c</a:t>
              </a:r>
              <a:r>
                <a:rPr lang="es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ustomer’s phone </a:t>
              </a:r>
              <a:r>
                <a:rPr lang="es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browser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69" name="Google Shape;369;p12"/>
          <p:cNvGrpSpPr/>
          <p:nvPr/>
        </p:nvGrpSpPr>
        <p:grpSpPr>
          <a:xfrm>
            <a:off x="229575" y="3182963"/>
            <a:ext cx="4018188" cy="831300"/>
            <a:chOff x="632350" y="3501775"/>
            <a:chExt cx="4018188" cy="831300"/>
          </a:xfrm>
        </p:grpSpPr>
        <p:grpSp>
          <p:nvGrpSpPr>
            <p:cNvPr id="370" name="Google Shape;370;p12"/>
            <p:cNvGrpSpPr/>
            <p:nvPr/>
          </p:nvGrpSpPr>
          <p:grpSpPr>
            <a:xfrm>
              <a:off x="3489688" y="3520363"/>
              <a:ext cx="1160850" cy="794100"/>
              <a:chOff x="3624213" y="3105913"/>
              <a:chExt cx="1160850" cy="794100"/>
            </a:xfrm>
          </p:grpSpPr>
          <p:cxnSp>
            <p:nvCxnSpPr>
              <p:cNvPr id="371" name="Google Shape;371;p12"/>
              <p:cNvCxnSpPr/>
              <p:nvPr/>
            </p:nvCxnSpPr>
            <p:spPr>
              <a:xfrm flipH="1" rot="10800000">
                <a:off x="3624213" y="3502663"/>
                <a:ext cx="600000" cy="6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434343"/>
                </a:solidFill>
                <a:prstDash val="solid"/>
                <a:round/>
                <a:headEnd len="med" w="med" type="oval"/>
                <a:tailEnd len="med" w="med" type="none"/>
              </a:ln>
            </p:spPr>
          </p:cxnSp>
          <p:sp>
            <p:nvSpPr>
              <p:cNvPr id="372" name="Google Shape;372;p12"/>
              <p:cNvSpPr/>
              <p:nvPr/>
            </p:nvSpPr>
            <p:spPr>
              <a:xfrm>
                <a:off x="3990963" y="3105913"/>
                <a:ext cx="794100" cy="794100"/>
              </a:xfrm>
              <a:prstGeom prst="ellipse">
                <a:avLst/>
              </a:prstGeom>
              <a:solidFill>
                <a:srgbClr val="634C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3000">
                    <a:solidFill>
                      <a:srgbClr val="FFFFFF"/>
                    </a:solidFill>
                    <a:latin typeface="Barlow Condensed SemiBold"/>
                    <a:ea typeface="Barlow Condensed SemiBold"/>
                    <a:cs typeface="Barlow Condensed SemiBold"/>
                    <a:sym typeface="Barlow Condensed SemiBold"/>
                  </a:rPr>
                  <a:t>03</a:t>
                </a:r>
                <a:endParaRPr/>
              </a:p>
            </p:txBody>
          </p:sp>
        </p:grpSp>
        <p:sp>
          <p:nvSpPr>
            <p:cNvPr id="373" name="Google Shape;373;p12"/>
            <p:cNvSpPr txBox="1"/>
            <p:nvPr/>
          </p:nvSpPr>
          <p:spPr>
            <a:xfrm>
              <a:off x="632350" y="3501775"/>
              <a:ext cx="2705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Customer views the dishes, orders them, and pays in just a few taps 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374" name="Google Shape;37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812" y="1487150"/>
            <a:ext cx="4465824" cy="34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3"/>
          <p:cNvSpPr txBox="1"/>
          <p:nvPr/>
        </p:nvSpPr>
        <p:spPr>
          <a:xfrm>
            <a:off x="2858650" y="3545200"/>
            <a:ext cx="317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3"/>
          <p:cNvSpPr txBox="1"/>
          <p:nvPr>
            <p:ph type="ctrTitle"/>
          </p:nvPr>
        </p:nvSpPr>
        <p:spPr>
          <a:xfrm flipH="1">
            <a:off x="770700" y="393200"/>
            <a:ext cx="80955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/>
              <a:t>Values for restaurants</a:t>
            </a:r>
            <a:endParaRPr sz="5000"/>
          </a:p>
        </p:txBody>
      </p:sp>
      <p:sp>
        <p:nvSpPr>
          <p:cNvPr id="381" name="Google Shape;381;p13"/>
          <p:cNvSpPr txBox="1"/>
          <p:nvPr/>
        </p:nvSpPr>
        <p:spPr>
          <a:xfrm>
            <a:off x="664450" y="1749050"/>
            <a:ext cx="4856400" cy="26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➔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ustomer traffic analysis and their anonymous data.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➔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Reduced costs for waiters’ salaries.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➔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Real-time menu updates.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➔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Visitors’ feedback.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2" name="Google Shape;38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7450" y="1036313"/>
            <a:ext cx="2805050" cy="2909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4"/>
          <p:cNvSpPr txBox="1"/>
          <p:nvPr/>
        </p:nvSpPr>
        <p:spPr>
          <a:xfrm>
            <a:off x="706925" y="1709725"/>
            <a:ext cx="4856400" cy="27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➔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Time is saved by speeding up the ordering process.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➔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Personalized </a:t>
            </a: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meal </a:t>
            </a: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 and discounts.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➔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Ability for visitors to rate restaurants.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➔"/>
            </a:pPr>
            <a:r>
              <a:rPr lang="e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Reduced spread of the COVID-19 virus.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8" name="Google Shape;3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2525" y="1370888"/>
            <a:ext cx="2401725" cy="24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4"/>
          <p:cNvSpPr txBox="1"/>
          <p:nvPr>
            <p:ph type="ctrTitle"/>
          </p:nvPr>
        </p:nvSpPr>
        <p:spPr>
          <a:xfrm flipH="1">
            <a:off x="770700" y="393200"/>
            <a:ext cx="80955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/>
              <a:t>Values for restaurant customers</a:t>
            </a:r>
            <a:endParaRPr sz="5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5"/>
          <p:cNvGrpSpPr/>
          <p:nvPr/>
        </p:nvGrpSpPr>
        <p:grpSpPr>
          <a:xfrm>
            <a:off x="912775" y="1879638"/>
            <a:ext cx="2493300" cy="1860238"/>
            <a:chOff x="900713" y="1485788"/>
            <a:chExt cx="2493300" cy="1860238"/>
          </a:xfrm>
        </p:grpSpPr>
        <p:sp>
          <p:nvSpPr>
            <p:cNvPr id="395" name="Google Shape;395;p15"/>
            <p:cNvSpPr txBox="1"/>
            <p:nvPr/>
          </p:nvSpPr>
          <p:spPr>
            <a:xfrm>
              <a:off x="1360425" y="1485788"/>
              <a:ext cx="15738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300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4.000+</a:t>
              </a:r>
              <a:endParaRPr sz="3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6" name="Google Shape;396;p15"/>
            <p:cNvSpPr txBox="1"/>
            <p:nvPr/>
          </p:nvSpPr>
          <p:spPr>
            <a:xfrm>
              <a:off x="900713" y="2149325"/>
              <a:ext cx="2493300" cy="119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Restaurants, bars, cafes &amp; canteens</a:t>
              </a:r>
              <a:endParaRPr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97" name="Google Shape;397;p15"/>
          <p:cNvGrpSpPr/>
          <p:nvPr/>
        </p:nvGrpSpPr>
        <p:grpSpPr>
          <a:xfrm>
            <a:off x="5573648" y="1879650"/>
            <a:ext cx="3150484" cy="1960100"/>
            <a:chOff x="3782737" y="1474800"/>
            <a:chExt cx="1746001" cy="1960100"/>
          </a:xfrm>
        </p:grpSpPr>
        <p:sp>
          <p:nvSpPr>
            <p:cNvPr id="398" name="Google Shape;398;p15"/>
            <p:cNvSpPr txBox="1"/>
            <p:nvPr/>
          </p:nvSpPr>
          <p:spPr>
            <a:xfrm>
              <a:off x="3782738" y="2279900"/>
              <a:ext cx="1746000" cy="11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Pizza</a:t>
              </a:r>
              <a:r>
                <a:rPr lang="es" sz="2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burger &amp; business lunch restaurants</a:t>
              </a:r>
              <a:br>
                <a:rPr lang="es" sz="2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endParaRPr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9" name="Google Shape;399;p15"/>
            <p:cNvSpPr txBox="1"/>
            <p:nvPr/>
          </p:nvSpPr>
          <p:spPr>
            <a:xfrm>
              <a:off x="3782737" y="1474800"/>
              <a:ext cx="17460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300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2.000+</a:t>
              </a:r>
              <a:endParaRPr sz="3000">
                <a:solidFill>
                  <a:schemeClr val="lt1"/>
                </a:solidFill>
              </a:endParaRPr>
            </a:p>
          </p:txBody>
        </p:sp>
      </p:grpSp>
      <p:pic>
        <p:nvPicPr>
          <p:cNvPr id="400" name="Google Shape;4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5150" y="2090537"/>
            <a:ext cx="962450" cy="9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5"/>
          <p:cNvSpPr txBox="1"/>
          <p:nvPr>
            <p:ph type="ctrTitle"/>
          </p:nvPr>
        </p:nvSpPr>
        <p:spPr>
          <a:xfrm flipH="1">
            <a:off x="770700" y="393200"/>
            <a:ext cx="80955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/>
              <a:t>Market (in Lithuania)</a:t>
            </a:r>
            <a:endParaRPr sz="5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6" name="Google Shape;406;p16"/>
          <p:cNvGraphicFramePr/>
          <p:nvPr/>
        </p:nvGraphicFramePr>
        <p:xfrm>
          <a:off x="89825" y="27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{3C1E0D42-6BA1-4030-A424-3F3FACCE6248}</a:tableStyleId>
              </a:tblPr>
              <a:tblGrid>
                <a:gridCol w="3105750"/>
                <a:gridCol w="1795475"/>
                <a:gridCol w="2016300"/>
                <a:gridCol w="2046825"/>
              </a:tblGrid>
              <a:tr h="1434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Installation fee: 90-140 € (Based on the number of restaurant tables)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Basic </a:t>
                      </a:r>
                      <a:r>
                        <a:rPr b="1" lang="es" sz="1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plan</a:t>
                      </a:r>
                      <a:endParaRPr b="1" sz="1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Advanced plan</a:t>
                      </a:r>
                      <a:endParaRPr b="1" sz="1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Premium plan</a:t>
                      </a:r>
                      <a:endParaRPr b="1" sz="1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40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Price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299€/mth.</a:t>
                      </a:r>
                      <a:endParaRPr sz="2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499</a:t>
                      </a:r>
                      <a:r>
                        <a:rPr lang="es" sz="2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€/mth.</a:t>
                      </a:r>
                      <a:endParaRPr sz="2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549</a:t>
                      </a:r>
                      <a:r>
                        <a:rPr lang="es" sz="2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€/mth.</a:t>
                      </a:r>
                      <a:endParaRPr sz="2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634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Ordering process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616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Customers traffic analysis</a:t>
                      </a:r>
                      <a:endParaRPr sz="2100">
                        <a:solidFill>
                          <a:schemeClr val="lt1"/>
                        </a:solidFill>
                        <a:highlight>
                          <a:srgbClr val="F8F9FA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Gender, age,</a:t>
                      </a:r>
                      <a:r>
                        <a:rPr lang="es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time of the visit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Gender, age, time of the visit, eating habits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540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Food ordering a</a:t>
                      </a:r>
                      <a:r>
                        <a:rPr lang="es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nalysis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Top 3</a:t>
                      </a:r>
                      <a:endParaRPr sz="1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</a:t>
                      </a:r>
                      <a:endParaRPr b="1" sz="1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62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Customer reviews &amp; restaurant ratings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407" name="Google Shape;4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4088" y="2382675"/>
            <a:ext cx="480575" cy="4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1675" y="2382675"/>
            <a:ext cx="480575" cy="4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8300" y="2382675"/>
            <a:ext cx="480575" cy="4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1675" y="4324450"/>
            <a:ext cx="480575" cy="4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8300" y="4324450"/>
            <a:ext cx="480575" cy="4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9763" y="3747576"/>
            <a:ext cx="429225" cy="4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9763" y="4324464"/>
            <a:ext cx="429225" cy="4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9763" y="3050564"/>
            <a:ext cx="429225" cy="4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2164" y="714574"/>
            <a:ext cx="864417" cy="86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9763" y="714625"/>
            <a:ext cx="864399" cy="86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66388" y="714613"/>
            <a:ext cx="864399" cy="8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7"/>
          <p:cNvSpPr/>
          <p:nvPr/>
        </p:nvSpPr>
        <p:spPr>
          <a:xfrm>
            <a:off x="685350" y="4302050"/>
            <a:ext cx="941400" cy="7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7"/>
          <p:cNvSpPr/>
          <p:nvPr/>
        </p:nvSpPr>
        <p:spPr>
          <a:xfrm>
            <a:off x="5589813" y="3813200"/>
            <a:ext cx="3795000" cy="1518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24" name="Google Shape;424;p17"/>
          <p:cNvGraphicFramePr/>
          <p:nvPr/>
        </p:nvGraphicFramePr>
        <p:xfrm>
          <a:off x="685350" y="1088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{3C1E0D42-6BA1-4030-A424-3F3FACCE6248}</a:tableStyleId>
              </a:tblPr>
              <a:tblGrid>
                <a:gridCol w="941425"/>
                <a:gridCol w="1360050"/>
                <a:gridCol w="1519225"/>
                <a:gridCol w="1679475"/>
                <a:gridCol w="1189325"/>
                <a:gridCol w="1576700"/>
              </a:tblGrid>
              <a:tr h="1045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NFC tags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Restaurants rating system</a:t>
                      </a:r>
                      <a:endParaRPr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Personalized menus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Open network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Provides Information of restaurant visitors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718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718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718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718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425" name="Google Shape;4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550" y="2296000"/>
            <a:ext cx="480575" cy="4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4225" y="2984626"/>
            <a:ext cx="429225" cy="4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4225" y="3714326"/>
            <a:ext cx="429225" cy="4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4925" y="3714339"/>
            <a:ext cx="429225" cy="4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7900" y="3723239"/>
            <a:ext cx="429225" cy="4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225" y="2296000"/>
            <a:ext cx="480575" cy="4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250" y="2296000"/>
            <a:ext cx="480575" cy="4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650" y="2296000"/>
            <a:ext cx="480575" cy="4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4775" y="2296000"/>
            <a:ext cx="480575" cy="4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7900" y="2984614"/>
            <a:ext cx="429225" cy="4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4925" y="2984614"/>
            <a:ext cx="429225" cy="4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8325" y="2984614"/>
            <a:ext cx="429225" cy="4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0450" y="2984614"/>
            <a:ext cx="429225" cy="4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4925" y="4428189"/>
            <a:ext cx="429225" cy="4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650" y="4444038"/>
            <a:ext cx="480575" cy="4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7900" y="4428189"/>
            <a:ext cx="429225" cy="4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0450" y="4428189"/>
            <a:ext cx="429225" cy="4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650" y="3688675"/>
            <a:ext cx="480575" cy="4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0450" y="3723251"/>
            <a:ext cx="429225" cy="4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7"/>
          <p:cNvPicPr preferRelativeResize="0"/>
          <p:nvPr/>
        </p:nvPicPr>
        <p:blipFill rotWithShape="1">
          <a:blip r:embed="rId5">
            <a:alphaModFix/>
          </a:blip>
          <a:srcRect b="12558" l="0" r="0" t="12558"/>
          <a:stretch/>
        </p:blipFill>
        <p:spPr>
          <a:xfrm>
            <a:off x="685350" y="2868750"/>
            <a:ext cx="941425" cy="7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17"/>
          <p:cNvPicPr preferRelativeResize="0"/>
          <p:nvPr/>
        </p:nvPicPr>
        <p:blipFill rotWithShape="1">
          <a:blip r:embed="rId6">
            <a:alphaModFix/>
          </a:blip>
          <a:srcRect b="20267" l="11065" r="11065" t="20261"/>
          <a:stretch/>
        </p:blipFill>
        <p:spPr>
          <a:xfrm>
            <a:off x="685400" y="2133675"/>
            <a:ext cx="941425" cy="71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7"/>
          <p:cNvPicPr preferRelativeResize="0"/>
          <p:nvPr/>
        </p:nvPicPr>
        <p:blipFill rotWithShape="1">
          <a:blip r:embed="rId7">
            <a:alphaModFix/>
          </a:blip>
          <a:srcRect b="2426" l="2061" r="2070" t="2426"/>
          <a:stretch/>
        </p:blipFill>
        <p:spPr>
          <a:xfrm>
            <a:off x="685350" y="3585400"/>
            <a:ext cx="941424" cy="70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7"/>
          <p:cNvSpPr txBox="1"/>
          <p:nvPr>
            <p:ph type="ctrTitle"/>
          </p:nvPr>
        </p:nvSpPr>
        <p:spPr>
          <a:xfrm flipH="1">
            <a:off x="770700" y="393200"/>
            <a:ext cx="80955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/>
              <a:t>Competitors</a:t>
            </a:r>
            <a:endParaRPr sz="5000"/>
          </a:p>
        </p:txBody>
      </p:sp>
      <p:pic>
        <p:nvPicPr>
          <p:cNvPr id="448" name="Google Shape;44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3587" y="4302050"/>
            <a:ext cx="704950" cy="7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550" y="4444013"/>
            <a:ext cx="480575" cy="48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y Creative CV by slidesgo">
  <a:themeElements>
    <a:clrScheme name="Simple Light">
      <a:dk1>
        <a:srgbClr val="E9E6E1"/>
      </a:dk1>
      <a:lt1>
        <a:srgbClr val="434343"/>
      </a:lt1>
      <a:dk2>
        <a:srgbClr val="352D50"/>
      </a:dk2>
      <a:lt2>
        <a:srgbClr val="ABB2FC"/>
      </a:lt2>
      <a:accent1>
        <a:srgbClr val="FFCC33"/>
      </a:accent1>
      <a:accent2>
        <a:srgbClr val="B4A7D6"/>
      </a:accent2>
      <a:accent3>
        <a:srgbClr val="20124D"/>
      </a:accent3>
      <a:accent4>
        <a:srgbClr val="351C75"/>
      </a:accent4>
      <a:accent5>
        <a:srgbClr val="ECDA20"/>
      </a:accent5>
      <a:accent6>
        <a:srgbClr val="804DDD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